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8" r:id="rId4"/>
    <p:sldId id="270" r:id="rId5"/>
    <p:sldId id="271" r:id="rId6"/>
    <p:sldId id="272" r:id="rId7"/>
    <p:sldId id="273" r:id="rId8"/>
    <p:sldId id="274" r:id="rId9"/>
    <p:sldId id="278" r:id="rId10"/>
    <p:sldId id="282" r:id="rId11"/>
    <p:sldId id="281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32989C7-5E2A-4388-9568-7561263EEC6C}" type="datetimeFigureOut">
              <a:rPr lang="de-DE" smtClean="0"/>
              <a:pPr/>
              <a:t>08.05.2021</a:t>
            </a:fld>
            <a:endParaRPr lang="de-DE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E42354-716F-4293-BAFB-779C82C9F6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eyer-birgit@gmx.net" TargetMode="External"/><Relationship Id="rId2" Type="http://schemas.openxmlformats.org/officeDocument/2006/relationships/hyperlink" Target="mailto:kirstenheggemann@web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2376" y="785794"/>
            <a:ext cx="7772400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Grundschule </a:t>
            </a:r>
            <a:br>
              <a:rPr lang="de-DE" dirty="0"/>
            </a:br>
            <a:r>
              <a:rPr lang="de-DE" dirty="0"/>
              <a:t>Auf der </a:t>
            </a:r>
            <a:r>
              <a:rPr lang="de-DE" dirty="0" err="1"/>
              <a:t>Lieth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OGS- und BGS-Angebot</a:t>
            </a:r>
          </a:p>
        </p:txBody>
      </p:sp>
      <p:pic>
        <p:nvPicPr>
          <p:cNvPr id="5" name="Grafik 4" descr="schu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786190"/>
            <a:ext cx="6199231" cy="23574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/>
          <a:lstStyle/>
          <a:p>
            <a:r>
              <a:rPr lang="de-DE" dirty="0"/>
              <a:t>Corona – alles anders….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Autofit/>
          </a:bodyPr>
          <a:lstStyle/>
          <a:p>
            <a:r>
              <a:rPr lang="de-DE" sz="2400" dirty="0"/>
              <a:t>OGS endet bereits um 15 Uhr</a:t>
            </a:r>
          </a:p>
          <a:p>
            <a:r>
              <a:rPr lang="de-DE" sz="2400" dirty="0"/>
              <a:t>Betreuung muss angemeldet werden </a:t>
            </a:r>
          </a:p>
          <a:p>
            <a:pPr marL="0" indent="0">
              <a:buNone/>
            </a:pPr>
            <a:r>
              <a:rPr lang="de-DE" sz="2400" dirty="0"/>
              <a:t>   (</a:t>
            </a:r>
            <a:r>
              <a:rPr lang="de-DE" sz="2400" u="sng" dirty="0"/>
              <a:t>tageweise</a:t>
            </a:r>
            <a:r>
              <a:rPr lang="de-DE" sz="2400" dirty="0"/>
              <a:t> Notbetreuung)</a:t>
            </a:r>
            <a:endParaRPr lang="de-DE" sz="2000" dirty="0"/>
          </a:p>
          <a:p>
            <a:pPr>
              <a:spcBef>
                <a:spcPts val="1200"/>
              </a:spcBef>
            </a:pPr>
            <a:r>
              <a:rPr lang="de-DE" sz="2400" dirty="0"/>
              <a:t>Betreuung in festen Kleingruppen</a:t>
            </a:r>
          </a:p>
          <a:p>
            <a:pPr>
              <a:spcBef>
                <a:spcPts val="1200"/>
              </a:spcBef>
            </a:pPr>
            <a:r>
              <a:rPr lang="de-DE" sz="2400" dirty="0"/>
              <a:t>Tragen von </a:t>
            </a:r>
            <a:r>
              <a:rPr lang="de-DE" sz="2400" dirty="0" smtClean="0"/>
              <a:t>Mund-Nasen-Schutz</a:t>
            </a:r>
          </a:p>
          <a:p>
            <a:pPr>
              <a:spcBef>
                <a:spcPts val="1200"/>
              </a:spcBef>
            </a:pPr>
            <a:r>
              <a:rPr lang="de-DE" sz="2400" dirty="0" smtClean="0"/>
              <a:t>Verpflichtende Tests zweimal pro Woche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EA59921D-165F-46F1-9B3F-6A2B03337725}"/>
              </a:ext>
            </a:extLst>
          </p:cNvPr>
          <p:cNvSpPr txBox="1"/>
          <p:nvPr/>
        </p:nvSpPr>
        <p:spPr>
          <a:xfrm>
            <a:off x="683568" y="60932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Stand: April 2021</a:t>
            </a:r>
          </a:p>
        </p:txBody>
      </p:sp>
    </p:spTree>
    <p:extLst>
      <p:ext uri="{BB962C8B-B14F-4D97-AF65-F5344CB8AC3E}">
        <p14:creationId xmlns:p14="http://schemas.microsoft.com/office/powerpoint/2010/main" val="3083511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/>
          <a:lstStyle/>
          <a:p>
            <a:r>
              <a:rPr lang="de-DE" dirty="0"/>
              <a:t>Fragen?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340768"/>
            <a:ext cx="8183880" cy="4071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dirty="0" smtClean="0"/>
              <a:t>...</a:t>
            </a:r>
            <a:r>
              <a:rPr lang="de-DE" sz="2000" dirty="0"/>
              <a:t>z</a:t>
            </a:r>
            <a:r>
              <a:rPr lang="de-DE" sz="2000" dirty="0" smtClean="0"/>
              <a:t>u den Verträgen, zur Mitgliedschaft usw.</a:t>
            </a:r>
          </a:p>
          <a:p>
            <a:pPr marL="0" indent="0">
              <a:buNone/>
            </a:pPr>
            <a:endParaRPr lang="de-DE" sz="800" dirty="0" smtClean="0"/>
          </a:p>
          <a:p>
            <a:r>
              <a:rPr lang="de-DE" sz="2000" dirty="0" smtClean="0"/>
              <a:t>Kirsten </a:t>
            </a:r>
            <a:r>
              <a:rPr lang="de-DE" sz="2000" dirty="0"/>
              <a:t>Heggemann </a:t>
            </a:r>
            <a:r>
              <a:rPr lang="de-DE" sz="1600" dirty="0"/>
              <a:t>(1. Vorsitzende)</a:t>
            </a:r>
          </a:p>
          <a:p>
            <a:pPr lvl="1"/>
            <a:r>
              <a:rPr lang="de-DE" sz="1800" dirty="0">
                <a:hlinkClick r:id="rId2"/>
              </a:rPr>
              <a:t>kirstenheggemann@web.de</a:t>
            </a:r>
            <a:endParaRPr lang="de-DE" sz="1800" dirty="0"/>
          </a:p>
          <a:p>
            <a:pPr lvl="1"/>
            <a:r>
              <a:rPr lang="de-DE" sz="1800" dirty="0"/>
              <a:t>Tel: 05251 / 73727</a:t>
            </a:r>
          </a:p>
          <a:p>
            <a:pPr>
              <a:spcBef>
                <a:spcPts val="1200"/>
              </a:spcBef>
            </a:pPr>
            <a:r>
              <a:rPr lang="de-DE" sz="2000" dirty="0"/>
              <a:t>Birgit Meyer </a:t>
            </a:r>
            <a:r>
              <a:rPr lang="de-DE" sz="1600" dirty="0"/>
              <a:t>(Geschäftsführung)</a:t>
            </a:r>
          </a:p>
          <a:p>
            <a:pPr lvl="1"/>
            <a:r>
              <a:rPr lang="de-DE" sz="1800" dirty="0">
                <a:hlinkClick r:id="rId3"/>
              </a:rPr>
              <a:t>meyer-birgit@gmx.net</a:t>
            </a:r>
            <a:endParaRPr lang="de-DE" sz="1800" dirty="0"/>
          </a:p>
          <a:p>
            <a:pPr lvl="1"/>
            <a:r>
              <a:rPr lang="de-DE" sz="1800" dirty="0"/>
              <a:t>Tel: 0177 / </a:t>
            </a:r>
            <a:r>
              <a:rPr lang="de-DE" sz="1800" dirty="0" smtClean="0"/>
              <a:t>6036513</a:t>
            </a:r>
          </a:p>
          <a:p>
            <a:pPr lvl="1"/>
            <a:endParaRPr lang="de-DE" sz="1800" dirty="0"/>
          </a:p>
          <a:p>
            <a:pPr marL="0" indent="0">
              <a:buNone/>
            </a:pPr>
            <a:r>
              <a:rPr lang="de-DE" sz="2000" dirty="0" smtClean="0"/>
              <a:t>...zum </a:t>
            </a:r>
            <a:r>
              <a:rPr lang="de-DE" sz="2000" dirty="0"/>
              <a:t>Alltag in der OGS und BGS:</a:t>
            </a:r>
          </a:p>
          <a:p>
            <a:pPr>
              <a:spcBef>
                <a:spcPts val="1200"/>
              </a:spcBef>
            </a:pPr>
            <a:r>
              <a:rPr lang="de-DE" sz="2000" dirty="0"/>
              <a:t>Petra Schreiber </a:t>
            </a:r>
            <a:r>
              <a:rPr lang="de-DE" sz="1600" dirty="0"/>
              <a:t>(OGS-Leitung)</a:t>
            </a:r>
          </a:p>
          <a:p>
            <a:pPr lvl="1"/>
            <a:r>
              <a:rPr lang="de-DE" sz="1800" dirty="0" smtClean="0"/>
              <a:t>pschrei2@lspb.de</a:t>
            </a:r>
            <a:endParaRPr lang="de-DE" sz="1800" dirty="0"/>
          </a:p>
          <a:p>
            <a:pPr lvl="1"/>
            <a:r>
              <a:rPr lang="de-DE" sz="1800" dirty="0"/>
              <a:t>Tel: </a:t>
            </a:r>
            <a:r>
              <a:rPr lang="de-DE" sz="1800" dirty="0" smtClean="0"/>
              <a:t>OGS-Handy: 0170 / 2474042</a:t>
            </a:r>
            <a:endParaRPr lang="de-DE" sz="1800" dirty="0"/>
          </a:p>
          <a:p>
            <a:pPr marL="0" indent="0">
              <a:buNone/>
            </a:pPr>
            <a:r>
              <a:rPr lang="de-DE" sz="2400" dirty="0"/>
              <a:t>	</a:t>
            </a:r>
          </a:p>
          <a:p>
            <a:pPr marL="0" indent="0">
              <a:buNone/>
            </a:pPr>
            <a:r>
              <a:rPr lang="de-DE" sz="2400" dirty="0"/>
              <a:t>   </a:t>
            </a:r>
          </a:p>
          <a:p>
            <a:endParaRPr lang="de-DE" sz="2400" dirty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99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log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912099"/>
            <a:ext cx="3714776" cy="375989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/>
          <a:lstStyle/>
          <a:p>
            <a:r>
              <a:rPr lang="de-DE" dirty="0"/>
              <a:t>Elternverein </a:t>
            </a:r>
            <a:r>
              <a:rPr lang="de-DE" dirty="0" err="1"/>
              <a:t>Lieth</a:t>
            </a:r>
            <a:r>
              <a:rPr lang="de-DE" dirty="0"/>
              <a:t>-Kinder e.V.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Autofit/>
          </a:bodyPr>
          <a:lstStyle/>
          <a:p>
            <a:r>
              <a:rPr lang="de-DE" sz="2400" dirty="0"/>
              <a:t>gegründet 2017, Träger der OGS / BGS seit Sommer 2018</a:t>
            </a:r>
          </a:p>
          <a:p>
            <a:r>
              <a:rPr lang="de-DE" sz="2400" dirty="0"/>
              <a:t>Vorstand</a:t>
            </a:r>
          </a:p>
          <a:p>
            <a:pPr lvl="1"/>
            <a:r>
              <a:rPr lang="de-DE" sz="2000" dirty="0"/>
              <a:t>Kirsten </a:t>
            </a:r>
            <a:r>
              <a:rPr lang="de-DE" sz="2000" dirty="0" err="1"/>
              <a:t>Heggemann</a:t>
            </a:r>
            <a:r>
              <a:rPr lang="de-DE" sz="2000" dirty="0"/>
              <a:t> (1. Vorsitzende), Claudia Blecher (2. Vorsitzende), Marion </a:t>
            </a:r>
            <a:r>
              <a:rPr lang="de-DE" sz="2000" dirty="0" err="1"/>
              <a:t>Berlage</a:t>
            </a:r>
            <a:r>
              <a:rPr lang="de-DE" sz="2000" dirty="0"/>
              <a:t> (Kassenwartin) </a:t>
            </a:r>
          </a:p>
          <a:p>
            <a:r>
              <a:rPr lang="de-DE" sz="2400" dirty="0"/>
              <a:t>Geschäftsführerin: Birgit Meyer </a:t>
            </a:r>
          </a:p>
          <a:p>
            <a:r>
              <a:rPr lang="de-DE" sz="2400" dirty="0"/>
              <a:t>17 Beschäftigte </a:t>
            </a:r>
            <a:r>
              <a:rPr lang="de-DE" sz="2000" dirty="0"/>
              <a:t>(pädagogisches Personal, Küchenkräfte, FSJ</a:t>
            </a:r>
            <a:r>
              <a:rPr lang="de-DE" sz="2000" dirty="0" smtClean="0"/>
              <a:t>, Praktikanten, </a:t>
            </a:r>
            <a:r>
              <a:rPr lang="de-DE" sz="2000" dirty="0"/>
              <a:t>Ehrenamtliche)</a:t>
            </a:r>
          </a:p>
          <a:p>
            <a:r>
              <a:rPr lang="de-DE" sz="2400" dirty="0"/>
              <a:t>122 Familienmitgliedschaften</a:t>
            </a:r>
          </a:p>
          <a:p>
            <a:r>
              <a:rPr lang="de-DE" sz="2400" dirty="0"/>
              <a:t>Beitrag: mind. 24 € pro Jahr (pro Familie!)</a:t>
            </a:r>
          </a:p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/>
          <a:lstStyle/>
          <a:p>
            <a:r>
              <a:rPr lang="de-DE" dirty="0"/>
              <a:t>Eckdaten OGS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Autofit/>
          </a:bodyPr>
          <a:lstStyle/>
          <a:p>
            <a:endParaRPr lang="de-DE" sz="2400" dirty="0"/>
          </a:p>
          <a:p>
            <a:r>
              <a:rPr lang="de-DE" sz="2400" dirty="0"/>
              <a:t>120 Kinder in 4 Gruppen</a:t>
            </a:r>
          </a:p>
          <a:p>
            <a:r>
              <a:rPr lang="de-DE" sz="2400" dirty="0"/>
              <a:t>Öffnungszeiten der OGS:</a:t>
            </a:r>
            <a:r>
              <a:rPr lang="de-DE" sz="2400" b="1" dirty="0"/>
              <a:t>	</a:t>
            </a:r>
          </a:p>
          <a:p>
            <a:pPr marL="0" indent="0">
              <a:buNone/>
            </a:pPr>
            <a:r>
              <a:rPr lang="de-DE" sz="2400" b="1" dirty="0"/>
              <a:t>	</a:t>
            </a:r>
            <a:r>
              <a:rPr lang="de-DE" sz="2400" dirty="0"/>
              <a:t>11:30 Uhr - 16:00 Uhr</a:t>
            </a:r>
          </a:p>
          <a:p>
            <a:r>
              <a:rPr lang="de-DE" sz="2400" dirty="0"/>
              <a:t>Abholzeiten:			</a:t>
            </a:r>
          </a:p>
          <a:p>
            <a:pPr marL="0" indent="0">
              <a:buNone/>
            </a:pPr>
            <a:r>
              <a:rPr lang="de-DE" sz="2400" dirty="0"/>
              <a:t>	15:00 Uhr - 16:00 Uhr</a:t>
            </a:r>
          </a:p>
          <a:p>
            <a:r>
              <a:rPr lang="de-DE" sz="2400" dirty="0"/>
              <a:t>Kinder werden </a:t>
            </a:r>
            <a:r>
              <a:rPr lang="de-DE" sz="2400" dirty="0" smtClean="0"/>
              <a:t>in den ersten Tagen von den Lehrkräften </a:t>
            </a:r>
            <a:r>
              <a:rPr lang="de-DE" sz="2400" dirty="0"/>
              <a:t>in OGS gebracht!</a:t>
            </a:r>
          </a:p>
          <a:p>
            <a:pPr marL="0" indent="0">
              <a:buNone/>
            </a:pP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3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/>
          <a:lstStyle/>
          <a:p>
            <a:r>
              <a:rPr lang="de-DE" dirty="0"/>
              <a:t>Mittagessen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Zwei Essensräume: 46 Sitzplätze</a:t>
            </a:r>
          </a:p>
          <a:p>
            <a:r>
              <a:rPr lang="de-DE" sz="2400" dirty="0"/>
              <a:t>Drei Essenszeiten</a:t>
            </a:r>
          </a:p>
          <a:p>
            <a:r>
              <a:rPr lang="de-DE" sz="2400" dirty="0"/>
              <a:t>Catering durch Firma Esslust</a:t>
            </a:r>
          </a:p>
          <a:p>
            <a:r>
              <a:rPr lang="de-DE" sz="2400" dirty="0"/>
              <a:t>Organisation und Abrechnung: Stadt Paderborn</a:t>
            </a:r>
          </a:p>
          <a:p>
            <a:r>
              <a:rPr lang="de-DE" sz="2400" dirty="0"/>
              <a:t>VIPAS </a:t>
            </a:r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/>
          <a:lstStyle/>
          <a:p>
            <a:r>
              <a:rPr lang="de-DE" dirty="0"/>
              <a:t>Hausaufgaben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rmAutofit/>
          </a:bodyPr>
          <a:lstStyle/>
          <a:p>
            <a:r>
              <a:rPr lang="de-DE" sz="2400" dirty="0"/>
              <a:t>Betreuung durch pädagogisches Personal und Lehrkräfte</a:t>
            </a:r>
          </a:p>
          <a:p>
            <a:r>
              <a:rPr lang="de-DE" sz="2400" dirty="0"/>
              <a:t>1. und 2. Klasse: 30 Minuten</a:t>
            </a:r>
          </a:p>
          <a:p>
            <a:r>
              <a:rPr lang="de-DE" sz="2400" dirty="0"/>
              <a:t>3. und 4. Klasse: 45 Minuten</a:t>
            </a:r>
          </a:p>
          <a:p>
            <a:pPr>
              <a:spcBef>
                <a:spcPts val="1200"/>
              </a:spcBef>
            </a:pPr>
            <a:r>
              <a:rPr lang="de-DE" sz="2400" dirty="0"/>
              <a:t>Kinder arbeiten eigenständig, betreuende Kraft nur Unterstützung</a:t>
            </a:r>
          </a:p>
          <a:p>
            <a:pPr marL="283464" lvl="1" indent="0">
              <a:buNone/>
            </a:pPr>
            <a:r>
              <a:rPr lang="de-DE" dirty="0">
                <a:sym typeface="Wingdings" panose="05000000000000000000" pitchFamily="2" charset="2"/>
              </a:rPr>
              <a:t> keine Nachhilfe, keine gesonderte Förderung</a:t>
            </a:r>
          </a:p>
          <a:p>
            <a:pPr marL="283464" lvl="1" indent="0">
              <a:buNone/>
            </a:pPr>
            <a:r>
              <a:rPr lang="de-DE" dirty="0">
                <a:sym typeface="Wingdings" panose="05000000000000000000" pitchFamily="2" charset="2"/>
              </a:rPr>
              <a:t> Lesen und Auswendiglernen zu Hause</a:t>
            </a:r>
          </a:p>
          <a:p>
            <a:pPr marL="283464" lvl="1" indent="0">
              <a:buNone/>
            </a:pPr>
            <a:r>
              <a:rPr lang="de-DE" dirty="0">
                <a:sym typeface="Wingdings" panose="05000000000000000000" pitchFamily="2" charset="2"/>
              </a:rPr>
              <a:t> ENDKONTROLLE</a:t>
            </a:r>
            <a:r>
              <a:rPr lang="de-DE" sz="2000" dirty="0">
                <a:sym typeface="Wingdings" panose="05000000000000000000" pitchFamily="2" charset="2"/>
              </a:rPr>
              <a:t>: </a:t>
            </a:r>
            <a:r>
              <a:rPr lang="de-DE" dirty="0">
                <a:sym typeface="Wingdings" panose="05000000000000000000" pitchFamily="2" charset="2"/>
              </a:rPr>
              <a:t>ELTERN!!!</a:t>
            </a:r>
            <a:endParaRPr lang="de-DE" dirty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7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/>
          <a:lstStyle/>
          <a:p>
            <a:r>
              <a:rPr lang="de-DE" dirty="0"/>
              <a:t>AGs und Kurse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Sport („Bewegte OGS“)</a:t>
            </a:r>
          </a:p>
          <a:p>
            <a:r>
              <a:rPr lang="de-DE" sz="2400" dirty="0"/>
              <a:t>Kreativität</a:t>
            </a:r>
          </a:p>
          <a:p>
            <a:r>
              <a:rPr lang="de-DE" sz="2400" dirty="0"/>
              <a:t>Wechselnde Angebote in Abhängigkeit von Dozenten und räumlichen Gegebenheiten</a:t>
            </a:r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62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/>
          <a:lstStyle/>
          <a:p>
            <a:r>
              <a:rPr lang="de-DE" dirty="0"/>
              <a:t>Ferienbetreuung OGS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sz="2400" dirty="0"/>
          </a:p>
          <a:p>
            <a:r>
              <a:rPr lang="de-DE" sz="2400" dirty="0"/>
              <a:t>in Ferien und an schulfreien Tagen </a:t>
            </a:r>
          </a:p>
          <a:p>
            <a:r>
              <a:rPr lang="de-DE" sz="2400" dirty="0"/>
              <a:t>8 – 16 Uhr </a:t>
            </a:r>
          </a:p>
          <a:p>
            <a:r>
              <a:rPr lang="de-DE" sz="2400" dirty="0"/>
              <a:t>Sommerferien: </a:t>
            </a:r>
          </a:p>
          <a:p>
            <a:pPr lvl="1"/>
            <a:r>
              <a:rPr lang="de-DE" sz="2000" dirty="0"/>
              <a:t>Betreuung Ferienwochen 4 – 6</a:t>
            </a:r>
          </a:p>
          <a:p>
            <a:r>
              <a:rPr lang="de-DE" sz="2400" dirty="0"/>
              <a:t>Oster- / Herbstferien: </a:t>
            </a:r>
          </a:p>
          <a:p>
            <a:pPr lvl="1"/>
            <a:r>
              <a:rPr lang="de-DE" sz="2000" dirty="0"/>
              <a:t>Betreuung Ferienwoche 1</a:t>
            </a:r>
          </a:p>
          <a:p>
            <a:pPr>
              <a:spcBef>
                <a:spcPts val="1200"/>
              </a:spcBef>
            </a:pPr>
            <a:r>
              <a:rPr lang="de-DE" sz="2400" dirty="0"/>
              <a:t>Betreuungswunsch wird abgefragt</a:t>
            </a:r>
          </a:p>
          <a:p>
            <a:pPr marL="283464" lvl="1" indent="0">
              <a:buNone/>
            </a:pPr>
            <a:r>
              <a:rPr lang="de-DE" dirty="0">
                <a:sym typeface="Wingdings" panose="05000000000000000000" pitchFamily="2" charset="2"/>
              </a:rPr>
              <a:t> VERBINDLICHE Anmeldung</a:t>
            </a:r>
          </a:p>
          <a:p>
            <a:r>
              <a:rPr lang="de-DE" sz="2400" dirty="0">
                <a:sym typeface="Wingdings" panose="05000000000000000000" pitchFamily="2" charset="2"/>
              </a:rPr>
              <a:t>Nur wochenweise Anmeldung</a:t>
            </a:r>
            <a:endParaRPr lang="de-DE" sz="2400" dirty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01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/>
          <a:lstStyle/>
          <a:p>
            <a:r>
              <a:rPr lang="de-DE" dirty="0"/>
              <a:t>Eckdaten BGS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Autofit/>
          </a:bodyPr>
          <a:lstStyle/>
          <a:p>
            <a:r>
              <a:rPr lang="de-DE" sz="2400" dirty="0"/>
              <a:t>25 Plätze</a:t>
            </a:r>
          </a:p>
          <a:p>
            <a:r>
              <a:rPr lang="de-DE" sz="2400" dirty="0"/>
              <a:t>Abholzeit: bis 14:00 Uhr </a:t>
            </a:r>
          </a:p>
          <a:p>
            <a:r>
              <a:rPr lang="de-DE" sz="2400" dirty="0"/>
              <a:t>Angebot und Aktionen </a:t>
            </a:r>
          </a:p>
          <a:p>
            <a:pPr lvl="1"/>
            <a:r>
              <a:rPr lang="de-DE" sz="2000" dirty="0"/>
              <a:t>Sport, Backen, Kunst</a:t>
            </a:r>
          </a:p>
          <a:p>
            <a:pPr>
              <a:spcBef>
                <a:spcPts val="1200"/>
              </a:spcBef>
            </a:pPr>
            <a:r>
              <a:rPr lang="de-DE" sz="2400" u="sng" dirty="0"/>
              <a:t>kein</a:t>
            </a:r>
            <a:r>
              <a:rPr lang="de-DE" sz="2400" dirty="0"/>
              <a:t> Mittagessen</a:t>
            </a:r>
          </a:p>
          <a:p>
            <a:r>
              <a:rPr lang="de-DE" sz="2400" u="sng" dirty="0"/>
              <a:t>keine</a:t>
            </a:r>
            <a:r>
              <a:rPr lang="de-DE" sz="2400" dirty="0"/>
              <a:t> Hausaufgaben </a:t>
            </a:r>
          </a:p>
          <a:p>
            <a:pPr marL="0" indent="0">
              <a:buNone/>
            </a:pPr>
            <a:r>
              <a:rPr lang="de-DE" sz="2400" dirty="0"/>
              <a:t>   (können jedoch freiwillig gemacht werden)</a:t>
            </a:r>
          </a:p>
          <a:p>
            <a:r>
              <a:rPr lang="de-DE" sz="2400" u="sng" dirty="0"/>
              <a:t>keine</a:t>
            </a:r>
            <a:r>
              <a:rPr lang="de-DE" sz="2400" dirty="0"/>
              <a:t> Ferienbetreuung</a:t>
            </a:r>
          </a:p>
          <a:p>
            <a:pPr>
              <a:spcBef>
                <a:spcPts val="1800"/>
              </a:spcBef>
            </a:pPr>
            <a:r>
              <a:rPr lang="de-DE" sz="2400" b="1" dirty="0"/>
              <a:t>BGS plus</a:t>
            </a:r>
            <a:r>
              <a:rPr lang="de-DE" sz="2400" dirty="0"/>
              <a:t>: Ferienbetreuung inklusive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9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6121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de-DE" dirty="0"/>
              <a:t>Betreuungsformen im Überblick</a:t>
            </a:r>
          </a:p>
        </p:txBody>
      </p:sp>
      <p:sp>
        <p:nvSpPr>
          <p:cNvPr id="4" name="Inhaltsplatzhalter 5"/>
          <p:cNvSpPr>
            <a:spLocks noGrp="1"/>
          </p:cNvSpPr>
          <p:nvPr>
            <p:ph idx="1"/>
          </p:nvPr>
        </p:nvSpPr>
        <p:spPr>
          <a:xfrm>
            <a:off x="502920" y="1643050"/>
            <a:ext cx="8183880" cy="4071966"/>
          </a:xfrm>
        </p:spPr>
        <p:txBody>
          <a:bodyPr>
            <a:noAutofit/>
          </a:bodyPr>
          <a:lstStyle/>
          <a:p>
            <a:r>
              <a:rPr lang="de-DE" sz="2400" dirty="0"/>
              <a:t>25 Plätze</a:t>
            </a:r>
          </a:p>
          <a:p>
            <a:r>
              <a:rPr lang="de-DE" sz="2400" dirty="0"/>
              <a:t>Abholzeit: bis 14:00 Uhr </a:t>
            </a:r>
          </a:p>
          <a:p>
            <a:r>
              <a:rPr lang="de-DE" sz="2400" dirty="0"/>
              <a:t>Angebot und Aktionen </a:t>
            </a:r>
          </a:p>
          <a:p>
            <a:pPr lvl="1"/>
            <a:r>
              <a:rPr lang="de-DE" sz="2000" dirty="0"/>
              <a:t>Sport, Backen, Kunst</a:t>
            </a:r>
          </a:p>
          <a:p>
            <a:pPr>
              <a:spcBef>
                <a:spcPts val="1200"/>
              </a:spcBef>
            </a:pPr>
            <a:r>
              <a:rPr lang="de-DE" sz="2400" u="sng" dirty="0"/>
              <a:t>kein</a:t>
            </a:r>
            <a:r>
              <a:rPr lang="de-DE" sz="2400" dirty="0"/>
              <a:t> Mittagessen</a:t>
            </a:r>
          </a:p>
          <a:p>
            <a:r>
              <a:rPr lang="de-DE" sz="2400" u="sng" dirty="0"/>
              <a:t>keine</a:t>
            </a:r>
            <a:r>
              <a:rPr lang="de-DE" sz="2400" dirty="0"/>
              <a:t> Hausaufgaben </a:t>
            </a:r>
          </a:p>
          <a:p>
            <a:pPr marL="0" indent="0">
              <a:buNone/>
            </a:pPr>
            <a:r>
              <a:rPr lang="de-DE" sz="2400" dirty="0"/>
              <a:t>   (können jedoch freiwillig gemacht werden)</a:t>
            </a:r>
          </a:p>
          <a:p>
            <a:r>
              <a:rPr lang="de-DE" sz="2400" u="sng" dirty="0"/>
              <a:t>keine</a:t>
            </a:r>
            <a:r>
              <a:rPr lang="de-DE" sz="2400" dirty="0"/>
              <a:t> Ferienbetreuung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pPr>
              <a:buNone/>
            </a:pPr>
            <a:endParaRPr lang="de-DE" sz="2400" dirty="0"/>
          </a:p>
        </p:txBody>
      </p:sp>
      <p:pic>
        <p:nvPicPr>
          <p:cNvPr id="5" name="Inhaltsplatzhalter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548" y="5966662"/>
            <a:ext cx="461212" cy="466814"/>
          </a:xfrm>
          <a:prstGeom prst="rect">
            <a:avLst/>
          </a:prstGeom>
        </p:spPr>
      </p:pic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419234"/>
              </p:ext>
            </p:extLst>
          </p:nvPr>
        </p:nvGraphicFramePr>
        <p:xfrm>
          <a:off x="395536" y="1568075"/>
          <a:ext cx="8327577" cy="52210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25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8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7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3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200" u="none" strike="noStrike" dirty="0">
                          <a:effectLst/>
                        </a:rPr>
                        <a:t> 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OGS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BGS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BGS plus 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269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Kosten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Einkommensabhängig: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0</a:t>
                      </a:r>
                      <a:r>
                        <a:rPr lang="de-DE" sz="1200" baseline="0" dirty="0">
                          <a:effectLst/>
                        </a:rPr>
                        <a:t> - </a:t>
                      </a:r>
                      <a:r>
                        <a:rPr lang="de-DE" sz="1200" dirty="0">
                          <a:effectLst/>
                        </a:rPr>
                        <a:t>150 € pro Monat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Jahresbeitrag Verein: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mind. 24</a:t>
                      </a:r>
                      <a:r>
                        <a:rPr lang="de-DE" sz="1200" baseline="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 € pro Familie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65 € pro Monat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(Geschwisterkind: 45</a:t>
                      </a:r>
                      <a:r>
                        <a:rPr lang="de-DE" sz="1200" baseline="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€ 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Jahresbeitrag Verein: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mind. 24</a:t>
                      </a:r>
                      <a:r>
                        <a:rPr lang="de-DE" sz="1200" baseline="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€ pro Familie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70</a:t>
                      </a:r>
                      <a:r>
                        <a:rPr lang="de-DE" sz="1200" baseline="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€ pro Monat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(Geschwisterkind: 50</a:t>
                      </a:r>
                      <a:r>
                        <a:rPr lang="de-DE" sz="1200" baseline="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€)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Jahresbeitrag Verein: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mind. 24</a:t>
                      </a:r>
                      <a:r>
                        <a:rPr lang="de-DE" sz="1200" baseline="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€ pro Familie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Mittagessen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ja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Nein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Nein</a:t>
                      </a:r>
                      <a:r>
                        <a:rPr lang="de-DE" sz="1200" baseline="0" dirty="0">
                          <a:effectLst/>
                        </a:rPr>
                        <a:t> (Ferien: ja)</a:t>
                      </a:r>
                      <a:endParaRPr lang="de-DE" sz="1200" dirty="0">
                        <a:effectLst/>
                      </a:endParaRPr>
                    </a:p>
                  </a:txBody>
                  <a:tcPr marL="61245" marR="6124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43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Kosten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Mittagessen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Einkommensabhängig: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45 - 64</a:t>
                      </a:r>
                      <a:r>
                        <a:rPr lang="de-DE" sz="1200" baseline="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€ pro Monat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(Bezuschussung über Bildungspaket möglich)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DE" sz="600" dirty="0">
                        <a:effectLst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----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In der Ferienbetreuung: </a:t>
                      </a:r>
                      <a:br>
                        <a:rPr lang="de-DE" sz="1200" dirty="0">
                          <a:effectLst/>
                        </a:rPr>
                      </a:br>
                      <a:r>
                        <a:rPr lang="de-DE" sz="1200" dirty="0">
                          <a:effectLst/>
                        </a:rPr>
                        <a:t>derzeit 3,30 €/Tag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(wochenweise Abrechnung)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Betreuungs-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Zeitraum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11:30 Uhr bis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max.16:00 Uhr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11:30 Uhr bis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max.</a:t>
                      </a:r>
                      <a:r>
                        <a:rPr lang="de-DE" sz="1200" baseline="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14:00 Uhr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11:30 Uhr bis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max.</a:t>
                      </a:r>
                      <a:r>
                        <a:rPr lang="de-DE" sz="1200" baseline="0" dirty="0">
                          <a:effectLst/>
                        </a:rPr>
                        <a:t> </a:t>
                      </a:r>
                      <a:r>
                        <a:rPr lang="de-DE" sz="1200" dirty="0">
                          <a:effectLst/>
                        </a:rPr>
                        <a:t>14:00 Uhr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Ferien:</a:t>
                      </a:r>
                      <a:r>
                        <a:rPr lang="de-DE" sz="1200" baseline="0" dirty="0">
                          <a:effectLst/>
                        </a:rPr>
                        <a:t>  </a:t>
                      </a:r>
                      <a:r>
                        <a:rPr lang="de-DE" sz="1200" dirty="0">
                          <a:effectLst/>
                        </a:rPr>
                        <a:t>bis 16:00 Uhr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HA-Betreuung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Ja (aber keine Nachhilfe!)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----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----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Ferienbetreuung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Ja, nach verbindlicher Anmeldung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29665" algn="ctr"/>
                        </a:tabLst>
                      </a:pPr>
                      <a:r>
                        <a:rPr lang="de-DE" sz="1200" dirty="0">
                          <a:effectLst/>
                        </a:rPr>
                        <a:t>nein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Ja, nach verbindlicher Anmeldung 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245" marR="6124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131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nymed">
  <a:themeElements>
    <a:clrScheme name="Ganym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anym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368</Words>
  <Application>Microsoft Office PowerPoint</Application>
  <PresentationFormat>Bildschirmpräsentation (4:3)</PresentationFormat>
  <Paragraphs>177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Ganymed</vt:lpstr>
      <vt:lpstr>Grundschule  Auf der Lieth  OGS- und BGS-Angebot</vt:lpstr>
      <vt:lpstr>Elternverein Lieth-Kinder e.V.</vt:lpstr>
      <vt:lpstr>Eckdaten OGS</vt:lpstr>
      <vt:lpstr>Mittagessen</vt:lpstr>
      <vt:lpstr>Hausaufgaben</vt:lpstr>
      <vt:lpstr>AGs und Kurse</vt:lpstr>
      <vt:lpstr>Ferienbetreuung OGS</vt:lpstr>
      <vt:lpstr>Eckdaten BGS</vt:lpstr>
      <vt:lpstr>Betreuungsformen im Überblick</vt:lpstr>
      <vt:lpstr>Corona – alles anders….</vt:lpstr>
      <vt:lpstr>Fragen?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Grundschule Auf der Lieth Schulanfang</dc:title>
  <dc:creator>Heike</dc:creator>
  <cp:lastModifiedBy>kiki</cp:lastModifiedBy>
  <cp:revision>58</cp:revision>
  <dcterms:created xsi:type="dcterms:W3CDTF">2015-05-31T18:14:29Z</dcterms:created>
  <dcterms:modified xsi:type="dcterms:W3CDTF">2021-05-08T19:20:39Z</dcterms:modified>
</cp:coreProperties>
</file>